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6858000" type="screen4x3"/>
  <p:notesSz cx="6858000" cy="9144000"/>
  <p:embeddedFontLst>
    <p:embeddedFont>
      <p:font typeface="Corsiva" charset="0"/>
      <p:regular r:id="rId23"/>
      <p:bold r:id="rId24"/>
      <p:italic r:id="rId25"/>
      <p:boldItalic r:id="rId26"/>
    </p:embeddedFont>
    <p:embeddedFont>
      <p:font typeface="Calibri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72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413076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Calibri"/>
                <a:buNone/>
              </a:p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Calibri"/>
                <a:buNone/>
              </a:p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Calibri"/>
                <a:buNone/>
              </a:p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21859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21859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3"/>
          </p:nvPr>
        </p:nvSpPr>
        <p:spPr>
          <a:xfrm>
            <a:off x="457200" y="3938587"/>
            <a:ext cx="4038599" cy="218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4"/>
          </p:nvPr>
        </p:nvSpPr>
        <p:spPr>
          <a:xfrm>
            <a:off x="4648200" y="3938587"/>
            <a:ext cx="4038599" cy="218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Calibri"/>
                <a:buNone/>
              </a:p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Calibri"/>
                <a:buNone/>
              </a:p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Calibri"/>
                <a:buNone/>
              </a:p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Calibri"/>
                <a:buNone/>
              </a:p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альный заголовок и текст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Calibri"/>
                <a:buNone/>
              </a:p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альный текс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Calibri"/>
                <a:buNone/>
              </a:p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Calibri"/>
                <a:buNone/>
              </a:p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Calibri"/>
                <a:buNone/>
              </a:p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Calibri"/>
                <a:buNone/>
              </a:p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Calibri"/>
                <a:buNone/>
              </a:p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98989"/>
                </a:buClr>
                <a:buSzPct val="25000"/>
                <a:buFont typeface="Calibri"/>
                <a:buNone/>
              </a:pPr>
              <a:t>‹#›</a:t>
            </a:fld>
            <a:endParaRPr lang="en-US" sz="1200" b="0" i="0" u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2.png"/><Relationship Id="rId5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ctrTitle"/>
          </p:nvPr>
        </p:nvSpPr>
        <p:spPr>
          <a:xfrm>
            <a:off x="1042987" y="620712"/>
            <a:ext cx="5905500" cy="10080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6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Муниципальное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казенное </a:t>
            </a:r>
            <a:r>
              <a:rPr lang="en-US" sz="16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дошкольное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образовательное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учреждение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детский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сад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№ 32«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Аленький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цветочек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 </a:t>
            </a:r>
            <a:b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6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улица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Ярославская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д.4а 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село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Писцово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6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Комсомольского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муниципального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района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Ивановской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области</a:t>
            </a:r>
            <a:endParaRPr lang="en-US" sz="16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" name="Shape 104"/>
          <p:cNvSpPr txBox="1">
            <a:spLocks noGrp="1"/>
          </p:cNvSpPr>
          <p:nvPr>
            <p:ph type="subTitle" idx="1"/>
          </p:nvPr>
        </p:nvSpPr>
        <p:spPr>
          <a:xfrm>
            <a:off x="900112" y="1916111"/>
            <a:ext cx="5975350" cy="38163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9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Проект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9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r>
              <a:rPr lang="en-US" sz="3900" b="1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Есть</a:t>
            </a:r>
            <a:r>
              <a:rPr lang="en-US" sz="39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900" b="1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такая</a:t>
            </a:r>
            <a:r>
              <a:rPr lang="en-US" sz="39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900" b="1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профессия</a:t>
            </a:r>
            <a:r>
              <a:rPr lang="en-US" sz="39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3900" b="1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Родину</a:t>
            </a:r>
            <a:r>
              <a:rPr lang="en-US" sz="39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900" b="1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защищать</a:t>
            </a:r>
            <a:r>
              <a:rPr lang="en-US" sz="39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!»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78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endParaRPr sz="3900" b="1" i="1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Выполнила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воспитатель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высшей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квалификационной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категории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Сиушкова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Светлана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Вениаминовна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pic>
        <p:nvPicPr>
          <p:cNvPr id="2" name="fceab5ceac9d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16530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8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857250" y="1000125"/>
            <a:ext cx="7138986" cy="504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</a:p>
        </p:txBody>
      </p:sp>
      <p:sp>
        <p:nvSpPr>
          <p:cNvPr id="187" name="Shape 187"/>
          <p:cNvSpPr txBox="1"/>
          <p:nvPr/>
        </p:nvSpPr>
        <p:spPr>
          <a:xfrm>
            <a:off x="2071686" y="2428875"/>
            <a:ext cx="4572000" cy="369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88" name="Shape 1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3437" y="428625"/>
            <a:ext cx="3500436" cy="285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500" y="428625"/>
            <a:ext cx="3500436" cy="2840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500" y="3786187"/>
            <a:ext cx="3643312" cy="271462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 txBox="1"/>
          <p:nvPr/>
        </p:nvSpPr>
        <p:spPr>
          <a:xfrm>
            <a:off x="4857750" y="4214812"/>
            <a:ext cx="3214686" cy="14652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Знакомство с историей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возникновения  праздника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День защитника Отечества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(для работы используется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интерактивная доска)</a:t>
            </a:r>
          </a:p>
        </p:txBody>
      </p:sp>
    </p:spTree>
  </p:cSld>
  <p:clrMapOvr>
    <a:masterClrMapping/>
  </p:clrMapOvr>
  <p:transition spd="slow" advTm="11197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6334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Times New Roman"/>
              <a:buNone/>
            </a:pPr>
            <a:r>
              <a:rPr lang="en-US" sz="3600" b="1" i="1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Чтоб военным стать, нужно поступать в …</a:t>
            </a:r>
          </a:p>
        </p:txBody>
      </p:sp>
      <p:pic>
        <p:nvPicPr>
          <p:cNvPr id="197" name="Shape 1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7050" y="549275"/>
            <a:ext cx="1655761" cy="158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50" y="1268412"/>
            <a:ext cx="2486024" cy="3313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Shape 1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27762" y="2492375"/>
            <a:ext cx="2592387" cy="3455986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Shape 200"/>
          <p:cNvSpPr txBox="1"/>
          <p:nvPr/>
        </p:nvSpPr>
        <p:spPr>
          <a:xfrm>
            <a:off x="1979611" y="5589587"/>
            <a:ext cx="403224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2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b="0" i="0" u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Курсант  ВУМО   РФ  города Москвы Сиушков Семен (в беседе использованы фото из семейного альбома)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179386" y="4652962"/>
            <a:ext cx="2663824" cy="639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Times New Roman"/>
              <a:buNone/>
            </a:pPr>
            <a:r>
              <a:rPr lang="en-US" sz="1200" b="0" i="0" u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Участник торжественного марша,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Times New Roman"/>
              <a:buNone/>
            </a:pPr>
            <a:r>
              <a:rPr lang="en-US" sz="1200" b="0" i="0" u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посвящённого 73 –й  годовщине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Times New Roman"/>
              <a:buNone/>
            </a:pPr>
            <a:r>
              <a:rPr lang="en-US" sz="1200" b="0" i="0" u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Парада 7 ноября 1941 года</a:t>
            </a:r>
          </a:p>
        </p:txBody>
      </p:sp>
      <p:sp>
        <p:nvSpPr>
          <p:cNvPr id="202" name="Shape 202"/>
          <p:cNvSpPr txBox="1"/>
          <p:nvPr/>
        </p:nvSpPr>
        <p:spPr>
          <a:xfrm>
            <a:off x="6011862" y="6092825"/>
            <a:ext cx="3132137" cy="639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Times New Roman"/>
              <a:buNone/>
            </a:pPr>
            <a:r>
              <a:rPr lang="en-US" sz="1200" b="0" i="0" u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Участник парада на Красной площади,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Times New Roman"/>
              <a:buNone/>
            </a:pPr>
            <a:r>
              <a:rPr lang="en-US" sz="1200" b="0" i="0" u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посвящённого 70 – летней годовщине Победы 9 мая.</a:t>
            </a:r>
          </a:p>
        </p:txBody>
      </p:sp>
      <p:pic>
        <p:nvPicPr>
          <p:cNvPr id="203" name="Shape 20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59111" y="1773236"/>
            <a:ext cx="2679700" cy="3573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15119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66"/>
            </a:gs>
            <a:gs pos="100000">
              <a:srgbClr val="FF996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5619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Times New Roman"/>
              <a:buNone/>
            </a:pPr>
            <a:r>
              <a:rPr lang="en-US" sz="3600" b="1" i="1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Речевое развитие </a:t>
            </a:r>
          </a:p>
        </p:txBody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357187" y="857250"/>
            <a:ext cx="8229600" cy="50736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</a:t>
            </a:r>
          </a:p>
        </p:txBody>
      </p:sp>
      <p:pic>
        <p:nvPicPr>
          <p:cNvPr id="210" name="Shape 2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312" y="928687"/>
            <a:ext cx="8715374" cy="557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11702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/>
          <p:nvPr/>
        </p:nvSpPr>
        <p:spPr>
          <a:xfrm>
            <a:off x="4643437" y="1628775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" name="Shape 2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386" y="1916111"/>
            <a:ext cx="2674937" cy="3789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72225" y="333375"/>
            <a:ext cx="2593975" cy="381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16236" y="620712"/>
            <a:ext cx="3405187" cy="4824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19168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4175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Times New Roman"/>
              <a:buNone/>
            </a:pPr>
            <a:r>
              <a:rPr lang="en-US" sz="3600" b="1" i="1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Социально – коммуникативное развитие</a:t>
            </a:r>
          </a:p>
        </p:txBody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468312" y="1484312"/>
            <a:ext cx="4040187" cy="4333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</a:p>
          <a:p>
            <a:pPr marL="0" marR="0" lvl="0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200" b="1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5" name="Shape 225"/>
          <p:cNvSpPr txBox="1"/>
          <p:nvPr/>
        </p:nvSpPr>
        <p:spPr>
          <a:xfrm>
            <a:off x="900112" y="1412875"/>
            <a:ext cx="7785100" cy="504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6" name="Shape 2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2937" y="1214437"/>
            <a:ext cx="7677150" cy="5429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11338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285750" y="0"/>
            <a:ext cx="8229600" cy="10604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Times New Roman"/>
              <a:buNone/>
            </a:pPr>
            <a:r>
              <a:rPr lang="en-US" sz="3600" b="1" i="1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Художественно – эстетическое развитие</a:t>
            </a:r>
          </a:p>
        </p:txBody>
      </p:sp>
      <p:pic>
        <p:nvPicPr>
          <p:cNvPr id="232" name="Shape 23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929312" y="4429125"/>
            <a:ext cx="2374899" cy="187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3061" y="4429125"/>
            <a:ext cx="2430462" cy="191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Shape 2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0425" y="620712"/>
            <a:ext cx="2571749" cy="3214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1500" y="1143000"/>
            <a:ext cx="3905249" cy="2928937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Shape 236"/>
          <p:cNvSpPr txBox="1"/>
          <p:nvPr/>
        </p:nvSpPr>
        <p:spPr>
          <a:xfrm>
            <a:off x="5614987" y="3860800"/>
            <a:ext cx="3529012" cy="3667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Открытка для папы и дедушки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x="2195511" y="6308725"/>
            <a:ext cx="6048374" cy="3667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Музыкальное развлечение «Аты – баты шли солдаты»</a:t>
            </a:r>
          </a:p>
        </p:txBody>
      </p:sp>
    </p:spTree>
  </p:cSld>
  <p:clrMapOvr>
    <a:masterClrMapping/>
  </p:clrMapOvr>
  <p:transition spd="slow" advTm="10045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714375" y="214312"/>
            <a:ext cx="8229600" cy="571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Times New Roman"/>
              <a:buNone/>
            </a:pPr>
            <a:r>
              <a:rPr lang="en-US" sz="3600" b="1" i="1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Физическое развитие</a:t>
            </a:r>
          </a:p>
        </p:txBody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428625" y="785812"/>
            <a:ext cx="8001000" cy="5000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lang="en-US" sz="20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Спортивное развлечение «Папа, мама, я – спортивная семья»</a:t>
            </a:r>
          </a:p>
        </p:txBody>
      </p:sp>
      <p:pic>
        <p:nvPicPr>
          <p:cNvPr id="244" name="Shape 24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85750" y="1428750"/>
            <a:ext cx="3754437" cy="29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Shape 24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4643437" y="1428750"/>
            <a:ext cx="4043362" cy="290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00375" y="4500562"/>
            <a:ext cx="2786062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12604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457200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4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Shape 2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212" y="4005262"/>
            <a:ext cx="3743324" cy="244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Shape 2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6825" y="4005262"/>
            <a:ext cx="3600450" cy="240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4212" y="476250"/>
            <a:ext cx="3744912" cy="3179762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Shape 257"/>
          <p:cNvSpPr txBox="1"/>
          <p:nvPr/>
        </p:nvSpPr>
        <p:spPr>
          <a:xfrm>
            <a:off x="4859337" y="476250"/>
            <a:ext cx="4032249" cy="10810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Times New Roman"/>
              <a:buNone/>
            </a:pPr>
            <a:r>
              <a:rPr lang="en-US" sz="3600" b="1" i="1" u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258" name="Shape 258"/>
          <p:cNvSpPr txBox="1"/>
          <p:nvPr/>
        </p:nvSpPr>
        <p:spPr>
          <a:xfrm>
            <a:off x="5075237" y="692150"/>
            <a:ext cx="4032249" cy="10810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Times New Roman"/>
              <a:buNone/>
            </a:pPr>
            <a:r>
              <a:rPr lang="en-US" sz="3600" b="1" i="1" u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259" name="Shape 259"/>
          <p:cNvSpPr txBox="1"/>
          <p:nvPr/>
        </p:nvSpPr>
        <p:spPr>
          <a:xfrm>
            <a:off x="4500562" y="260350"/>
            <a:ext cx="4032249" cy="10810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Times New Roman"/>
              <a:buNone/>
            </a:pPr>
            <a:r>
              <a:rPr lang="en-US" sz="3600" b="1" i="1" u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260" name="Shape 260"/>
          <p:cNvSpPr txBox="1"/>
          <p:nvPr/>
        </p:nvSpPr>
        <p:spPr>
          <a:xfrm>
            <a:off x="5111750" y="404812"/>
            <a:ext cx="4032249" cy="10810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Times New Roman"/>
              <a:buNone/>
            </a:pPr>
            <a:r>
              <a:rPr lang="en-US" sz="3600" b="1" i="1" u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261" name="Shape 261"/>
          <p:cNvSpPr txBox="1"/>
          <p:nvPr/>
        </p:nvSpPr>
        <p:spPr>
          <a:xfrm>
            <a:off x="4787900" y="549275"/>
            <a:ext cx="4032249" cy="10810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Times New Roman"/>
              <a:buNone/>
            </a:pPr>
            <a:r>
              <a:rPr lang="en-US" sz="3600" b="1" i="1" u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262" name="Shape 262"/>
          <p:cNvSpPr txBox="1"/>
          <p:nvPr/>
        </p:nvSpPr>
        <p:spPr>
          <a:xfrm>
            <a:off x="5003800" y="765175"/>
            <a:ext cx="4032249" cy="10810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Times New Roman"/>
              <a:buNone/>
            </a:pPr>
            <a:r>
              <a:rPr lang="en-US" sz="3600" b="1" i="1" u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263" name="Shape 263"/>
          <p:cNvSpPr txBox="1"/>
          <p:nvPr/>
        </p:nvSpPr>
        <p:spPr>
          <a:xfrm>
            <a:off x="5219700" y="981075"/>
            <a:ext cx="4032249" cy="10810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Times New Roman"/>
              <a:buNone/>
            </a:pPr>
            <a:r>
              <a:rPr lang="en-US" sz="3600" b="1" i="1" u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264" name="Shape 264"/>
          <p:cNvSpPr txBox="1"/>
          <p:nvPr/>
        </p:nvSpPr>
        <p:spPr>
          <a:xfrm>
            <a:off x="5435600" y="1196975"/>
            <a:ext cx="4032249" cy="10810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Times New Roman"/>
              <a:buNone/>
            </a:pPr>
            <a:r>
              <a:rPr lang="en-US" sz="3600" b="1" i="1" u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265" name="Shape 265"/>
          <p:cNvSpPr txBox="1"/>
          <p:nvPr/>
        </p:nvSpPr>
        <p:spPr>
          <a:xfrm>
            <a:off x="4716462" y="620712"/>
            <a:ext cx="4032249" cy="2736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Times New Roman"/>
              <a:buNone/>
            </a:pPr>
            <a:r>
              <a:rPr lang="en-US" sz="3600" b="1" i="1" u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Итог проекта - создание  альбома «День защитника Отечества» </a:t>
            </a:r>
          </a:p>
        </p:txBody>
      </p:sp>
    </p:spTree>
  </p:cSld>
  <p:clrMapOvr>
    <a:masterClrMapping/>
  </p:clrMapOvr>
  <p:transition spd="slow" advTm="10343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9966"/>
            </a:gs>
            <a:gs pos="100000">
              <a:srgbClr val="FFFF6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179386" y="1916111"/>
            <a:ext cx="8785225" cy="38576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https://cloud.mail.ru/public/Gy8T/YwP34k3e1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https://cloud.mail.ru/public/8Ad1/erD7rhXS8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https://cloud.mail.ru/public/MQMf/MCd3oug8z    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155575" y="3105150"/>
            <a:ext cx="376236" cy="646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785812" y="500062"/>
            <a:ext cx="7858124" cy="1071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25000"/>
              <a:buFont typeface="Calibri"/>
              <a:buNone/>
            </a:pPr>
            <a:r>
              <a:rPr lang="en-US" sz="4400" b="0" i="1" u="none" strike="noStrike" cap="none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Используемые материалы:</a:t>
            </a:r>
            <a:r>
              <a:rPr lang="en-US" sz="4400" b="0" i="0" u="none" strike="noStrike" cap="none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0" i="0" u="none" strike="noStrike" cap="none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400" b="0" i="0" u="none" strike="noStrike" cap="none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advTm="3046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9966"/>
            </a:gs>
            <a:gs pos="100000">
              <a:srgbClr val="FFFF6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body" idx="4294967295"/>
          </p:nvPr>
        </p:nvSpPr>
        <p:spPr>
          <a:xfrm>
            <a:off x="179386" y="1916111"/>
            <a:ext cx="8785225" cy="38576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</a:p>
        </p:txBody>
      </p:sp>
      <p:sp>
        <p:nvSpPr>
          <p:cNvPr id="278" name="Shape 278"/>
          <p:cNvSpPr txBox="1"/>
          <p:nvPr/>
        </p:nvSpPr>
        <p:spPr>
          <a:xfrm>
            <a:off x="155575" y="3105150"/>
            <a:ext cx="376236" cy="646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279" name="Shape 279"/>
          <p:cNvSpPr txBox="1">
            <a:spLocks noGrp="1"/>
          </p:cNvSpPr>
          <p:nvPr>
            <p:ph type="title" idx="4294967295"/>
          </p:nvPr>
        </p:nvSpPr>
        <p:spPr>
          <a:xfrm>
            <a:off x="684212" y="500062"/>
            <a:ext cx="7959724" cy="40084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25000"/>
              <a:buFont typeface="Calibri"/>
              <a:buNone/>
            </a:pPr>
            <a:r>
              <a:rPr lang="en-US" sz="4400" b="0" i="1" u="none" strike="noStrike" cap="none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000" b="0" i="1" u="none" strike="noStrike" cap="none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Спасибо за внимание</a:t>
            </a:r>
          </a:p>
        </p:txBody>
      </p:sp>
    </p:spTree>
  </p:cSld>
  <p:clrMapOvr>
    <a:masterClrMapping/>
  </p:clrMapOvr>
  <p:transition spd="slow" advTm="426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3851275" y="981075"/>
            <a:ext cx="5062536" cy="5619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Times New Roman"/>
              <a:buNone/>
            </a:pPr>
            <a:r>
              <a:rPr lang="en-US" sz="3600" b="1" i="1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Актуальность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468312" y="2060575"/>
            <a:ext cx="8229600" cy="52895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современных условиях, когда происходят глубочайшие изменения в жизни общества, одним из центральных направлений работы с подрастающим поколением становится патриотическое воспитание.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Дошкольный возраст как период становления личности имеет свои потенциальные возможности для формирования высших нравственных чувств, к которым, и относиться чувство патриотизма.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Знакомство с праздником 23 февраля, военными профессиями и техникой, является неотъемлемой частью воспитания патриотизма у дошкольников.</a:t>
            </a: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6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1" name="Shape 111"/>
          <p:cNvSpPr txBox="1"/>
          <p:nvPr/>
        </p:nvSpPr>
        <p:spPr>
          <a:xfrm>
            <a:off x="5508625" y="908050"/>
            <a:ext cx="3455986" cy="1800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Shape 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212" y="188911"/>
            <a:ext cx="2536825" cy="201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48262" y="4797425"/>
            <a:ext cx="2736850" cy="1824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2987" y="4797425"/>
            <a:ext cx="2519361" cy="186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1528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539750" y="260350"/>
            <a:ext cx="8229600" cy="5619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Times New Roman"/>
              <a:buNone/>
            </a:pPr>
            <a:r>
              <a:rPr lang="en-US" sz="3600" b="1" i="1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Краткое содержание проекта</a:t>
            </a:r>
            <a:r>
              <a:rPr lang="en-US" sz="44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357187" y="1000125"/>
            <a:ext cx="8501061" cy="58578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Срок реализации проекта</a:t>
            </a:r>
            <a:r>
              <a:rPr lang="en-US" sz="1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краткосрочный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Участники</a:t>
            </a:r>
            <a:r>
              <a:rPr lang="en-US" sz="1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 воспитанники старшей группы «Непоседы», родители, педагоги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Проблема</a:t>
            </a:r>
            <a:r>
              <a:rPr lang="en-US" sz="1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минимальные  знания   детьми    праздника - День защитника Отечества,  военных профессий (летчик, моряк, десантник, танкист, сапер,  пехотинец).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Вид проекта :</a:t>
            </a:r>
            <a:r>
              <a:rPr lang="en-US" sz="1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познавательный, творческий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Обоснование проблемы: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1. Поверхностные знания детей о военных профессиях, военной технике.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2. Недостаточное внимание родителей к празднику - День защитника Отечества.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3. Бедна развивающая среда для расширения кругозора детей по данной теме.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Принципы</a:t>
            </a:r>
            <a:r>
              <a:rPr lang="en-US" sz="1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проектирования: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    Систематичность и последовательность: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lang="en-US" sz="1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Доступность обучения;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lang="en-US" sz="1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Связь обучения с жизнью и практикой;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lang="en-US" sz="1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Развивающий характер обучения;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    Индивидуальный подход.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pic>
        <p:nvPicPr>
          <p:cNvPr id="121" name="Shape 1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7400" y="4581525"/>
            <a:ext cx="2087562" cy="2087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1789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4212" y="0"/>
            <a:ext cx="8064499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Shape 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 txBox="1"/>
          <p:nvPr/>
        </p:nvSpPr>
        <p:spPr>
          <a:xfrm>
            <a:off x="900112" y="260350"/>
            <a:ext cx="6696074" cy="62960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Arial"/>
              <a:buNone/>
            </a:pPr>
            <a:r>
              <a:rPr lang="en-US" sz="1800" b="1" i="1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Цель проекта:</a:t>
            </a: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формировать патриотические чувства дошкольников на основе ознакомления с военными профессиями, родами войск России.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lang="en-US" sz="1800" b="1" i="1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Задачи: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1" i="1" u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Познавательное развитие:</a:t>
            </a: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рассказать детям о истории  Российской армии, расширить знания дошкольников о разнообразии профессии военного,  познакомить с родами войск, с военной техникой.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Речевое развитие:</a:t>
            </a: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активизировать словарь дошкольников (название военной техники, атрибуты, предметы одежды военных).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Социально – коммуникативное развитие:</a:t>
            </a: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воспитывать интерес к военным профессиям, чувства гордости за свой народ, армию и желание, став взрослыми, встать на защиту своей Родины. Сформировать понимание того, что работа военного нужна и ответственна. Воспитывать у девочек уважение к мальчикам, как к будущим защитникам Отечества.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Художественно – эстетическое развитие:</a:t>
            </a: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воспитывать желание изготавливать  поздравительную открытку аппликацией для своих пап и дедушек. Учить   воспринимать и заучивать на слух стихотворный текст.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Физическое развитие:</a:t>
            </a: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формировать представление дошкольников о том, что защитники должны быть сильными, закалёнными. Воспитывать у детей желание заниматься спортом. Играть в подвижные  и пальчиковые игры, выполнять упражнения на профилактику нарушения зрения. Развивать координацию, ловкость, меткость.</a:t>
            </a:r>
          </a:p>
        </p:txBody>
      </p:sp>
      <p:sp>
        <p:nvSpPr>
          <p:cNvPr id="129" name="Shape 129"/>
          <p:cNvSpPr txBox="1"/>
          <p:nvPr/>
        </p:nvSpPr>
        <p:spPr>
          <a:xfrm>
            <a:off x="1068387" y="-925512"/>
            <a:ext cx="247649" cy="3667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  <p:transition spd="slow" advTm="30384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Shape 134"/>
          <p:cNvGrpSpPr/>
          <p:nvPr/>
        </p:nvGrpSpPr>
        <p:grpSpPr>
          <a:xfrm>
            <a:off x="714374" y="1643062"/>
            <a:ext cx="2714624" cy="3621087"/>
            <a:chOff x="0" y="0"/>
            <a:chExt cx="2147483647" cy="2147483647"/>
          </a:xfrm>
        </p:grpSpPr>
        <p:sp>
          <p:nvSpPr>
            <p:cNvPr id="135" name="Shape 135"/>
            <p:cNvSpPr/>
            <p:nvPr/>
          </p:nvSpPr>
          <p:spPr>
            <a:xfrm>
              <a:off x="0" y="0"/>
              <a:ext cx="2147483647" cy="2147483647"/>
            </a:xfrm>
            <a:prstGeom prst="rect">
              <a:avLst/>
            </a:prstGeom>
            <a:solidFill>
              <a:srgbClr val="99FF99"/>
            </a:solidFill>
            <a:ln w="25400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Shape 136"/>
            <p:cNvSpPr txBox="1"/>
            <p:nvPr/>
          </p:nvSpPr>
          <p:spPr>
            <a:xfrm>
              <a:off x="0" y="0"/>
              <a:ext cx="2147483647" cy="2147483647"/>
            </a:xfrm>
            <a:prstGeom prst="rect">
              <a:avLst/>
            </a:prstGeom>
            <a:noFill/>
            <a:ln>
              <a:noFill/>
            </a:ln>
          </p:spPr>
          <p:txBody>
            <a:bodyPr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lang="en-US" sz="16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Подготовительный  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lang="en-US" sz="16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1-5 февраля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lang="en-US" sz="12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</a:t>
              </a:r>
              <a:r>
                <a:rPr lang="en-US" sz="1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подбор детской литературы для чтения, заучивание стихов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lang="en-US" sz="1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-подбор сюжетных картинок и иллюстраций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lang="en-US" sz="1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-работа с методическим материалом  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lang="en-US" sz="1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-проведение анкетирования детей.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endPara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490"/>
                </a:spcBef>
                <a:spcAft>
                  <a:spcPts val="0"/>
                </a:spcAft>
                <a:buNone/>
              </a:pPr>
              <a:endPara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37" name="Shape 137"/>
          <p:cNvGrpSpPr/>
          <p:nvPr/>
        </p:nvGrpSpPr>
        <p:grpSpPr>
          <a:xfrm>
            <a:off x="3571874" y="1643062"/>
            <a:ext cx="2309811" cy="3643312"/>
            <a:chOff x="0" y="0"/>
            <a:chExt cx="2147483647" cy="2147483647"/>
          </a:xfrm>
        </p:grpSpPr>
        <p:sp>
          <p:nvSpPr>
            <p:cNvPr id="138" name="Shape 138"/>
            <p:cNvSpPr/>
            <p:nvPr/>
          </p:nvSpPr>
          <p:spPr>
            <a:xfrm>
              <a:off x="0" y="0"/>
              <a:ext cx="2147483647" cy="2147483647"/>
            </a:xfrm>
            <a:prstGeom prst="rect">
              <a:avLst/>
            </a:prstGeom>
            <a:solidFill>
              <a:srgbClr val="99FF99"/>
            </a:solidFill>
            <a:ln w="25400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Shape 139"/>
            <p:cNvSpPr txBox="1"/>
            <p:nvPr/>
          </p:nvSpPr>
          <p:spPr>
            <a:xfrm>
              <a:off x="0" y="0"/>
              <a:ext cx="2147483647" cy="2090404711"/>
            </a:xfrm>
            <a:prstGeom prst="rect">
              <a:avLst/>
            </a:prstGeom>
            <a:noFill/>
            <a:ln>
              <a:noFill/>
            </a:ln>
          </p:spPr>
          <p:txBody>
            <a:bodyPr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lang="en-US" sz="16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Практический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lang="en-US" sz="16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8- 18 февраля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r>
                <a:rPr lang="en-US" sz="12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r>
                <a:rPr lang="en-US" sz="1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490"/>
                </a:spcBef>
                <a:spcAft>
                  <a:spcPts val="0"/>
                </a:spcAft>
                <a:buNone/>
              </a:pPr>
              <a:endPara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40" name="Shape 140"/>
          <p:cNvGrpSpPr/>
          <p:nvPr/>
        </p:nvGrpSpPr>
        <p:grpSpPr>
          <a:xfrm>
            <a:off x="6000749" y="1643061"/>
            <a:ext cx="2760661" cy="3643311"/>
            <a:chOff x="0" y="0"/>
            <a:chExt cx="2147483647" cy="2147483646"/>
          </a:xfrm>
        </p:grpSpPr>
        <p:sp>
          <p:nvSpPr>
            <p:cNvPr id="141" name="Shape 141"/>
            <p:cNvSpPr/>
            <p:nvPr/>
          </p:nvSpPr>
          <p:spPr>
            <a:xfrm>
              <a:off x="0" y="0"/>
              <a:ext cx="2147483647" cy="2147483646"/>
            </a:xfrm>
            <a:prstGeom prst="rect">
              <a:avLst/>
            </a:prstGeom>
            <a:solidFill>
              <a:srgbClr val="99FF99"/>
            </a:solidFill>
            <a:ln w="25400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Shape 142"/>
            <p:cNvSpPr txBox="1"/>
            <p:nvPr/>
          </p:nvSpPr>
          <p:spPr>
            <a:xfrm>
              <a:off x="0" y="0"/>
              <a:ext cx="2147483647" cy="2147483646"/>
            </a:xfrm>
            <a:prstGeom prst="rect">
              <a:avLst/>
            </a:prstGeom>
            <a:noFill/>
            <a:ln>
              <a:noFill/>
            </a:ln>
          </p:spPr>
          <p:txBody>
            <a:bodyPr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lang="en-US" sz="16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Заключительный 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lang="en-US" sz="16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19. 22 февраля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lang="en-US" sz="1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Музыкальное развлечение 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lang="en-US" sz="1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«Аты - баты шли солдаты»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lang="en-US" sz="1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Спортивное развлечение «Папа, мама, я – спортивная семья»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lang="en-US" sz="1400" b="0" i="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490"/>
                </a:spcBef>
                <a:spcAft>
                  <a:spcPts val="0"/>
                </a:spcAft>
                <a:buNone/>
              </a:pPr>
              <a:endPara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43" name="Shape 143"/>
          <p:cNvGrpSpPr/>
          <p:nvPr/>
        </p:nvGrpSpPr>
        <p:grpSpPr>
          <a:xfrm>
            <a:off x="357187" y="428625"/>
            <a:ext cx="8291512" cy="1066799"/>
            <a:chOff x="0" y="0"/>
            <a:chExt cx="2147483647" cy="2147483647"/>
          </a:xfrm>
        </p:grpSpPr>
        <p:sp>
          <p:nvSpPr>
            <p:cNvPr id="144" name="Shape 144"/>
            <p:cNvSpPr/>
            <p:nvPr/>
          </p:nvSpPr>
          <p:spPr>
            <a:xfrm>
              <a:off x="0" y="0"/>
              <a:ext cx="2147483647" cy="2147483647"/>
            </a:xfrm>
            <a:prstGeom prst="rect">
              <a:avLst/>
            </a:prstGeom>
            <a:solidFill>
              <a:srgbClr val="D7E4BD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Shape 145"/>
            <p:cNvSpPr txBox="1"/>
            <p:nvPr/>
          </p:nvSpPr>
          <p:spPr>
            <a:xfrm>
              <a:off x="0" y="0"/>
              <a:ext cx="2147483647" cy="2147483647"/>
            </a:xfrm>
            <a:prstGeom prst="rect">
              <a:avLst/>
            </a:prstGeom>
            <a:noFill/>
            <a:ln>
              <a:noFill/>
            </a:ln>
          </p:spPr>
          <p:txBody>
            <a:bodyPr lIns="167625" tIns="167625" rIns="167625" bIns="16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ct val="25000"/>
                <a:buFont typeface="Times New Roman"/>
                <a:buNone/>
              </a:pPr>
              <a:r>
                <a:rPr lang="en-US" sz="4400" b="1" i="1" u="none">
                  <a:solidFill>
                    <a:srgbClr val="000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Этапы проекта</a:t>
              </a:r>
            </a:p>
          </p:txBody>
        </p:sp>
      </p:grpSp>
    </p:spTree>
  </p:cSld>
  <p:clrMapOvr>
    <a:masterClrMapping/>
  </p:clrMapOvr>
  <p:transition spd="slow" advTm="10822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/>
        </p:nvSpPr>
        <p:spPr>
          <a:xfrm>
            <a:off x="1095375" y="639762"/>
            <a:ext cx="184149" cy="3667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Shape 151"/>
          <p:cNvSpPr txBox="1"/>
          <p:nvPr/>
        </p:nvSpPr>
        <p:spPr>
          <a:xfrm>
            <a:off x="684212" y="476250"/>
            <a:ext cx="6840537" cy="9159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25000"/>
              <a:buFont typeface="Arial"/>
              <a:buNone/>
            </a:pPr>
            <a:r>
              <a:rPr lang="en-US" sz="1800" b="1" i="1" u="none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rPr>
              <a:t>Формы работы и методические приёмы, используемые  в практическом этапе работы проекта: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1" u="none">
              <a:solidFill>
                <a:srgbClr val="0033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Shape 152"/>
          <p:cNvSpPr txBox="1"/>
          <p:nvPr/>
        </p:nvSpPr>
        <p:spPr>
          <a:xfrm>
            <a:off x="468312" y="1484312"/>
            <a:ext cx="8104187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НОД «Есть такая профессия – Родину защищать» (показ презентации)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НОД «История возникновения праздника 23 февраля»  (показ презентации)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Беседы: « Наша армия родная бережет наш мирный сон», « Мы гордимся своими земляками», « На кого я хочу быть похожим», разговор о членах семьи, служивших в армии, об особенностях службы в мирное время; об учебных заведениях , в которых можно получить военную профессию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Выставка детских изобразительных работ "Наши защитники Отечества"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Выставка художественной детской литературы, военной техники, фотовыставки «Мой папа – солдат»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"Наша армия" — разрезные картинки, лото на военную тематику.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Сюжетно-ролевые игры "Летчики", "Пограничники</a:t>
            </a:r>
            <a:r>
              <a:rPr lang="en-US" sz="1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Изготовление открыток для пап и дедушек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Чтение рассказов о мужестве, отваге, героизме всего народа, вставшего на защиту своей Родины.  Знакомство с художественной литературой: Е. Благинина «Шинель»; чтение глав из книги С. Баруздина «Шел по улице солдат»,  А. Митяев «Землянка», «Мешок овсянки», «Почему армия родная?», Л. Кассиль из книги «Твои защитники»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Встреча с медицинской сестрой в/ч ВДВ города Иваново Ильиной О.В.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Создание альбома «День защитника Отечества" с фотографиями пап и рассказами о них.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Рассылка электронной почтой  домашнего задания для совместного выполнения родителей  и детей.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Конкурс чтецов для детей «О доблестях, о подвиге, о славе» </a:t>
            </a:r>
            <a:r>
              <a:rPr lang="en-US" sz="1400" b="1" i="1" u="none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 </a:t>
            </a:r>
          </a:p>
        </p:txBody>
      </p:sp>
    </p:spTree>
  </p:cSld>
  <p:clrMapOvr>
    <a:masterClrMapping/>
  </p:clrMapOvr>
  <p:transition spd="slow" advTm="38799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4905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Times New Roman"/>
              <a:buNone/>
            </a:pPr>
            <a:r>
              <a:rPr lang="en-US" sz="3600" b="1" i="1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Маршрутный лист выполнения проекта</a:t>
            </a:r>
          </a:p>
        </p:txBody>
      </p:sp>
      <p:sp>
        <p:nvSpPr>
          <p:cNvPr id="158" name="Shape 158"/>
          <p:cNvSpPr/>
          <p:nvPr/>
        </p:nvSpPr>
        <p:spPr>
          <a:xfrm>
            <a:off x="1258887" y="1412875"/>
            <a:ext cx="2881312" cy="1079499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0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Анкетирование </a:t>
            </a:r>
          </a:p>
        </p:txBody>
      </p:sp>
      <p:sp>
        <p:nvSpPr>
          <p:cNvPr id="159" name="Shape 159"/>
          <p:cNvSpPr/>
          <p:nvPr/>
        </p:nvSpPr>
        <p:spPr>
          <a:xfrm>
            <a:off x="4859337" y="1412875"/>
            <a:ext cx="2879724" cy="1081086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0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Область «Познавательное развитие»</a:t>
            </a:r>
          </a:p>
        </p:txBody>
      </p:sp>
      <p:sp>
        <p:nvSpPr>
          <p:cNvPr id="160" name="Shape 160"/>
          <p:cNvSpPr/>
          <p:nvPr/>
        </p:nvSpPr>
        <p:spPr>
          <a:xfrm>
            <a:off x="900112" y="3068636"/>
            <a:ext cx="2879724" cy="1079499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0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Область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0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«Физическое развитие» </a:t>
            </a:r>
          </a:p>
        </p:txBody>
      </p:sp>
      <p:sp>
        <p:nvSpPr>
          <p:cNvPr id="161" name="Shape 161"/>
          <p:cNvSpPr/>
          <p:nvPr/>
        </p:nvSpPr>
        <p:spPr>
          <a:xfrm>
            <a:off x="5508625" y="3068636"/>
            <a:ext cx="2881312" cy="1079499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0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Область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0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«Речевое развитие» </a:t>
            </a:r>
          </a:p>
        </p:txBody>
      </p:sp>
      <p:sp>
        <p:nvSpPr>
          <p:cNvPr id="162" name="Shape 162"/>
          <p:cNvSpPr/>
          <p:nvPr/>
        </p:nvSpPr>
        <p:spPr>
          <a:xfrm>
            <a:off x="5076825" y="4652962"/>
            <a:ext cx="2881312" cy="1079499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0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Область «Социально – коммуникативное развитие»</a:t>
            </a:r>
          </a:p>
        </p:txBody>
      </p:sp>
      <p:sp>
        <p:nvSpPr>
          <p:cNvPr id="163" name="Shape 163"/>
          <p:cNvSpPr/>
          <p:nvPr/>
        </p:nvSpPr>
        <p:spPr>
          <a:xfrm>
            <a:off x="1403350" y="4652962"/>
            <a:ext cx="2928937" cy="1079499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0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Область «Художественно – эстетическое развитие»</a:t>
            </a:r>
          </a:p>
        </p:txBody>
      </p:sp>
    </p:spTree>
  </p:cSld>
  <p:clrMapOvr>
    <a:masterClrMapping/>
  </p:clrMapOvr>
  <p:transition spd="slow" advTm="9865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755650" y="260350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Times New Roman"/>
              <a:buNone/>
            </a:pPr>
            <a:r>
              <a:rPr lang="en-US" sz="3600" b="1" i="1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Анкетирование</a:t>
            </a:r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323850" y="1052512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начале и в конце проекта  был проведен </a:t>
            </a: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диагностический опрос детей</a:t>
            </a: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«Какой праздник и почему отмечает наша страна 23 февраля?», «Какие военные профессии вы знаете?»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начале проекта</a:t>
            </a: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79% - затруднились ответить на вопрос: Какой праздник будет отмечать наша страна 23 февраля?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81% - назвали только 2 военные профессии (летчик, солдат)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конце проекта</a:t>
            </a: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100% - дали ответ на вопрос: Какой праздник будет  отмечать наша страна 23 февраля?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94%  - назвали по 7 военных профессий и 5 единиц военной технике. 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Дошкольники   принимали  активное участие в продуктивной деятельности, проявили смекалку при выполнении различных заданий.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В результате проекта у детей появился интерес  к военным профессиям, о которых теперь, по просьбе взрослого, могут  рассказать более подробно.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advTm="18854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4175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Times New Roman"/>
              <a:buNone/>
            </a:pPr>
            <a:r>
              <a:rPr lang="en-US" sz="3600" b="1" i="1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Познавательное   развитие</a:t>
            </a:r>
          </a:p>
        </p:txBody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857250" y="1000125"/>
            <a:ext cx="7138986" cy="5048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2071686" y="2428875"/>
            <a:ext cx="4572000" cy="369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77" name="Shape 1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7187" y="4071937"/>
            <a:ext cx="3422649" cy="256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57750" y="785812"/>
            <a:ext cx="3714750" cy="2500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57750" y="4000500"/>
            <a:ext cx="3714750" cy="2643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7187" y="785812"/>
            <a:ext cx="3333750" cy="250031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/>
          <p:nvPr/>
        </p:nvSpPr>
        <p:spPr>
          <a:xfrm>
            <a:off x="1071562" y="3429000"/>
            <a:ext cx="7470774" cy="3667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Arial"/>
              <a:buNone/>
            </a:pPr>
            <a:r>
              <a:rPr lang="en-US" sz="1800" b="0" i="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Просмотр презентации «Есть такая профессия - Родину защищать»</a:t>
            </a:r>
          </a:p>
        </p:txBody>
      </p:sp>
    </p:spTree>
  </p:cSld>
  <p:clrMapOvr>
    <a:masterClrMapping/>
  </p:clrMapOvr>
  <p:transition spd="slow" advTm="14016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881</Words>
  <Application>Microsoft Office PowerPoint</Application>
  <PresentationFormat>Экран (4:3)</PresentationFormat>
  <Paragraphs>145</Paragraphs>
  <Slides>19</Slides>
  <Notes>19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Times New Roman</vt:lpstr>
      <vt:lpstr>Corsiva</vt:lpstr>
      <vt:lpstr>Calibri</vt:lpstr>
      <vt:lpstr>Тема Office</vt:lpstr>
      <vt:lpstr>1_Тема Office</vt:lpstr>
      <vt:lpstr>Муниципальное казенное  дошкольное образовательное учреждение детский сад № 32« Аленький цветочек»  улица Ярославская д.4а  село Писцово Комсомольского муниципального района   Ивановской области</vt:lpstr>
      <vt:lpstr>Актуальность</vt:lpstr>
      <vt:lpstr>Краткое содержание проекта:</vt:lpstr>
      <vt:lpstr>Слайд 4</vt:lpstr>
      <vt:lpstr>Слайд 5</vt:lpstr>
      <vt:lpstr>Слайд 6</vt:lpstr>
      <vt:lpstr>Маршрутный лист выполнения проекта</vt:lpstr>
      <vt:lpstr>Анкетирование</vt:lpstr>
      <vt:lpstr> Познавательное   развитие</vt:lpstr>
      <vt:lpstr>Слайд 10</vt:lpstr>
      <vt:lpstr> Чтоб военным стать, нужно поступать в …</vt:lpstr>
      <vt:lpstr> Речевое развитие </vt:lpstr>
      <vt:lpstr>Слайд 13</vt:lpstr>
      <vt:lpstr>Социально – коммуникативное развитие</vt:lpstr>
      <vt:lpstr>Художественно – эстетическое развитие</vt:lpstr>
      <vt:lpstr>Физическое развитие</vt:lpstr>
      <vt:lpstr>Слайд 17</vt:lpstr>
      <vt:lpstr>Используемые материалы: </vt:lpstr>
      <vt:lpstr> 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№ 32« Аленький цветочек»  улица Ярославская д.4а  село Писцово Комсомольского муниципального района   Ивановской области</dc:title>
  <dc:creator>Учитель</dc:creator>
  <cp:lastModifiedBy>Учитель</cp:lastModifiedBy>
  <cp:revision>3</cp:revision>
  <dcterms:modified xsi:type="dcterms:W3CDTF">2020-12-25T14:05:03Z</dcterms:modified>
</cp:coreProperties>
</file>